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6712" autoAdjust="0"/>
  </p:normalViewPr>
  <p:slideViewPr>
    <p:cSldViewPr snapToGrid="0">
      <p:cViewPr varScale="1">
        <p:scale>
          <a:sx n="60" d="100"/>
          <a:sy n="60" d="100"/>
        </p:scale>
        <p:origin x="72" y="9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g>
</file>

<file path=ppt/media/image13.png>
</file>

<file path=ppt/media/image2.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8676FE-6FF1-4808-9A46-6721FAD6F48A}" type="datetimeFigureOut">
              <a:rPr lang="en-US" smtClean="0"/>
              <a:t>10/23/23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DF2C7B-D1BD-4D4F-A204-2C7BAAD41EB4}" type="slidenum">
              <a:rPr lang="en-US" smtClean="0"/>
              <a:t>‹#›</a:t>
            </a:fld>
            <a:endParaRPr lang="en-US"/>
          </a:p>
        </p:txBody>
      </p:sp>
    </p:spTree>
    <p:extLst>
      <p:ext uri="{BB962C8B-B14F-4D97-AF65-F5344CB8AC3E}">
        <p14:creationId xmlns:p14="http://schemas.microsoft.com/office/powerpoint/2010/main" val="9572985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hero, Bob, awakens with no recollection of his past, thrown into a chaotic world teeming with bizarre creatures. Armed with a mysterious sword and an unwavering will to survive, Bob's relentless battles lead him to hidden relics and newfound abilities, drawing him ever closer to unveiling the secrets of this enigmatic realm and the malevolent adversary that holds the key to his escape. Dare you enter a world where the truth lies hidden beneath the edge of a sword and redemption winds through the unknown?</a:t>
            </a:r>
          </a:p>
        </p:txBody>
      </p:sp>
      <p:sp>
        <p:nvSpPr>
          <p:cNvPr id="4" name="Slide Number Placeholder 3"/>
          <p:cNvSpPr>
            <a:spLocks noGrp="1"/>
          </p:cNvSpPr>
          <p:nvPr>
            <p:ph type="sldNum" sz="quarter" idx="5"/>
          </p:nvPr>
        </p:nvSpPr>
        <p:spPr/>
        <p:txBody>
          <a:bodyPr/>
          <a:lstStyle/>
          <a:p>
            <a:fld id="{2DDF2C7B-D1BD-4D4F-A204-2C7BAAD41EB4}" type="slidenum">
              <a:rPr lang="en-US" smtClean="0"/>
              <a:t>2</a:t>
            </a:fld>
            <a:endParaRPr lang="en-US"/>
          </a:p>
        </p:txBody>
      </p:sp>
    </p:spTree>
    <p:extLst>
      <p:ext uri="{BB962C8B-B14F-4D97-AF65-F5344CB8AC3E}">
        <p14:creationId xmlns:p14="http://schemas.microsoft.com/office/powerpoint/2010/main" val="1645498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10/23/23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766244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3745430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1297982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507964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269709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F5EFC49-13BF-473E-B568-C061B6EFC2EC}" type="datetimeFigureOut">
              <a:rPr lang="en-US" smtClean="0"/>
              <a:t>10/23/23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79386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F5EFC49-13BF-473E-B568-C061B6EFC2EC}" type="datetimeFigureOut">
              <a:rPr lang="en-US" smtClean="0"/>
              <a:t>10/23/23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16300188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10/23/23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494623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10/23/23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213282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10/23/23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34452031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5EFC49-13BF-473E-B568-C061B6EFC2EC}" type="datetimeFigureOut">
              <a:rPr lang="en-US" smtClean="0"/>
              <a:t>10/23/23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787953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F5EFC49-13BF-473E-B568-C061B6EFC2EC}" type="datetimeFigureOut">
              <a:rPr lang="en-US" smtClean="0"/>
              <a:t>10/23/23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4544866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F5EFC49-13BF-473E-B568-C061B6EFC2EC}" type="datetimeFigureOut">
              <a:rPr lang="en-US" smtClean="0"/>
              <a:t>10/23/23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222653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5EFC49-13BF-473E-B568-C061B6EFC2EC}" type="datetimeFigureOut">
              <a:rPr lang="en-US" smtClean="0"/>
              <a:t>10/23/23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1913154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5EFC49-13BF-473E-B568-C061B6EFC2EC}" type="datetimeFigureOut">
              <a:rPr lang="en-US" smtClean="0"/>
              <a:t>10/23/23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24166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529280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10/23/23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945122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AF5EFC49-13BF-473E-B568-C061B6EFC2EC}" type="datetimeFigureOut">
              <a:rPr lang="en-US" smtClean="0"/>
              <a:t>10/23/23</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138F57E-88A7-4435-AC24-B97F043F1B3A}" type="slidenum">
              <a:rPr lang="en-US" smtClean="0"/>
              <a:t>‹#›</a:t>
            </a:fld>
            <a:endParaRPr lang="en-US"/>
          </a:p>
        </p:txBody>
      </p:sp>
    </p:spTree>
    <p:extLst>
      <p:ext uri="{BB962C8B-B14F-4D97-AF65-F5344CB8AC3E}">
        <p14:creationId xmlns:p14="http://schemas.microsoft.com/office/powerpoint/2010/main" val="3825836680"/>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tone wall with a moon in the background&#10;&#10;Description automatically generated">
            <a:extLst>
              <a:ext uri="{FF2B5EF4-FFF2-40B4-BE49-F238E27FC236}">
                <a16:creationId xmlns:a16="http://schemas.microsoft.com/office/drawing/2014/main" id="{CE124B54-D02C-233B-FB30-A78B98A8FC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32313AD-92C8-ADE8-07C5-611C10497CFE}"/>
              </a:ext>
            </a:extLst>
          </p:cNvPr>
          <p:cNvSpPr>
            <a:spLocks noGrp="1"/>
          </p:cNvSpPr>
          <p:nvPr>
            <p:ph type="ctrTitle"/>
          </p:nvPr>
        </p:nvSpPr>
        <p:spPr>
          <a:xfrm>
            <a:off x="1524000" y="489776"/>
            <a:ext cx="9144000" cy="1655762"/>
          </a:xfrm>
          <a:noFill/>
          <a:ln>
            <a:noFill/>
          </a:ln>
        </p:spPr>
        <p:style>
          <a:lnRef idx="0">
            <a:scrgbClr r="0" g="0" b="0"/>
          </a:lnRef>
          <a:fillRef idx="0">
            <a:scrgbClr r="0" g="0" b="0"/>
          </a:fillRef>
          <a:effectRef idx="0">
            <a:scrgbClr r="0" g="0" b="0"/>
          </a:effectRef>
          <a:fontRef idx="minor">
            <a:schemeClr val="lt1"/>
          </a:fontRef>
        </p:style>
        <p:txBody>
          <a:bodyPr>
            <a:normAutofit/>
          </a:bodyPr>
          <a:lstStyle/>
          <a:p>
            <a:r>
              <a:rPr lang="en-US" dirty="0">
                <a:solidFill>
                  <a:schemeClr val="tx1">
                    <a:lumMod val="75000"/>
                  </a:schemeClr>
                </a:solidFill>
                <a:effectLst>
                  <a:outerShdw blurRad="38100" dist="38100" dir="2700000" algn="tl">
                    <a:srgbClr val="000000">
                      <a:alpha val="43137"/>
                    </a:srgbClr>
                  </a:outerShdw>
                </a:effectLst>
              </a:rPr>
              <a:t>Blade of the Lost: </a:t>
            </a:r>
            <a:br>
              <a:rPr lang="en-US" dirty="0">
                <a:solidFill>
                  <a:schemeClr val="tx1">
                    <a:lumMod val="75000"/>
                  </a:schemeClr>
                </a:solidFill>
                <a:effectLst>
                  <a:outerShdw blurRad="38100" dist="38100" dir="2700000" algn="tl">
                    <a:srgbClr val="000000">
                      <a:alpha val="43137"/>
                    </a:srgbClr>
                  </a:outerShdw>
                </a:effectLst>
              </a:rPr>
            </a:br>
            <a:r>
              <a:rPr lang="en-US" dirty="0">
                <a:solidFill>
                  <a:schemeClr val="tx1">
                    <a:lumMod val="75000"/>
                  </a:schemeClr>
                </a:solidFill>
                <a:effectLst>
                  <a:outerShdw blurRad="38100" dist="38100" dir="2700000" algn="tl">
                    <a:srgbClr val="000000">
                      <a:alpha val="43137"/>
                    </a:srgbClr>
                  </a:outerShdw>
                </a:effectLst>
              </a:rPr>
              <a:t>The Silent Survivor</a:t>
            </a:r>
          </a:p>
        </p:txBody>
      </p:sp>
      <p:sp>
        <p:nvSpPr>
          <p:cNvPr id="3" name="Subtitle 2">
            <a:extLst>
              <a:ext uri="{FF2B5EF4-FFF2-40B4-BE49-F238E27FC236}">
                <a16:creationId xmlns:a16="http://schemas.microsoft.com/office/drawing/2014/main" id="{ED5432CD-3D6B-CB5C-6011-4B8FFCB7C4D1}"/>
              </a:ext>
            </a:extLst>
          </p:cNvPr>
          <p:cNvSpPr>
            <a:spLocks noGrp="1"/>
          </p:cNvSpPr>
          <p:nvPr>
            <p:ph type="subTitle" idx="1"/>
          </p:nvPr>
        </p:nvSpPr>
        <p:spPr>
          <a:xfrm>
            <a:off x="5867400" y="5196397"/>
            <a:ext cx="6269736" cy="1655762"/>
          </a:xfrm>
          <a:noFill/>
          <a:ln>
            <a:noFill/>
          </a:ln>
        </p:spPr>
        <p:style>
          <a:lnRef idx="0">
            <a:scrgbClr r="0" g="0" b="0"/>
          </a:lnRef>
          <a:fillRef idx="0">
            <a:scrgbClr r="0" g="0" b="0"/>
          </a:fillRef>
          <a:effectRef idx="0">
            <a:scrgbClr r="0" g="0" b="0"/>
          </a:effectRef>
          <a:fontRef idx="minor">
            <a:schemeClr val="lt1"/>
          </a:fontRef>
        </p:style>
        <p:txBody>
          <a:bodyPr/>
          <a:lstStyle/>
          <a:p>
            <a:pPr algn="r"/>
            <a:r>
              <a:rPr lang="en-US" dirty="0">
                <a:solidFill>
                  <a:schemeClr val="tx1">
                    <a:lumMod val="75000"/>
                  </a:schemeClr>
                </a:solidFill>
                <a:effectLst>
                  <a:outerShdw blurRad="38100" dist="38100" dir="2700000" algn="tl">
                    <a:srgbClr val="000000">
                      <a:alpha val="43137"/>
                    </a:srgbClr>
                  </a:outerShdw>
                </a:effectLst>
              </a:rPr>
              <a:t>Developers: Josef </a:t>
            </a:r>
            <a:r>
              <a:rPr lang="en-US" dirty="0" err="1">
                <a:solidFill>
                  <a:schemeClr val="tx1">
                    <a:lumMod val="75000"/>
                  </a:schemeClr>
                </a:solidFill>
                <a:effectLst>
                  <a:outerShdw blurRad="38100" dist="38100" dir="2700000" algn="tl">
                    <a:srgbClr val="000000">
                      <a:alpha val="43137"/>
                    </a:srgbClr>
                  </a:outerShdw>
                </a:effectLst>
              </a:rPr>
              <a:t>Bacík</a:t>
            </a:r>
            <a:r>
              <a:rPr lang="en-US" dirty="0">
                <a:solidFill>
                  <a:schemeClr val="tx1">
                    <a:lumMod val="75000"/>
                  </a:schemeClr>
                </a:solidFill>
                <a:effectLst>
                  <a:outerShdw blurRad="38100" dist="38100" dir="2700000" algn="tl">
                    <a:srgbClr val="000000">
                      <a:alpha val="43137"/>
                    </a:srgbClr>
                  </a:outerShdw>
                </a:effectLst>
              </a:rPr>
              <a:t> (312553801) and Eduin Hernandez (</a:t>
            </a:r>
            <a:r>
              <a:rPr lang="zh-TW" altLang="en-US" dirty="0">
                <a:solidFill>
                  <a:schemeClr val="tx1">
                    <a:lumMod val="75000"/>
                  </a:schemeClr>
                </a:solidFill>
                <a:effectLst>
                  <a:outerShdw blurRad="38100" dist="38100" dir="2700000" algn="tl">
                    <a:srgbClr val="000000">
                      <a:alpha val="43137"/>
                    </a:srgbClr>
                  </a:outerShdw>
                </a:effectLst>
              </a:rPr>
              <a:t>艾德文 </a:t>
            </a:r>
            <a:r>
              <a:rPr lang="en-US" altLang="zh-TW" dirty="0">
                <a:solidFill>
                  <a:schemeClr val="tx1">
                    <a:lumMod val="75000"/>
                  </a:schemeClr>
                </a:solidFill>
                <a:effectLst>
                  <a:outerShdw blurRad="38100" dist="38100" dir="2700000" algn="tl">
                    <a:srgbClr val="000000">
                      <a:alpha val="43137"/>
                    </a:srgbClr>
                  </a:outerShdw>
                </a:effectLst>
              </a:rPr>
              <a:t>- </a:t>
            </a:r>
            <a:r>
              <a:rPr lang="en-US" dirty="0">
                <a:solidFill>
                  <a:schemeClr val="tx1">
                    <a:lumMod val="75000"/>
                  </a:schemeClr>
                </a:solidFill>
                <a:effectLst>
                  <a:outerShdw blurRad="38100" dist="38100" dir="2700000" algn="tl">
                    <a:srgbClr val="000000">
                      <a:alpha val="43137"/>
                    </a:srgbClr>
                  </a:outerShdw>
                </a:effectLst>
              </a:rPr>
              <a:t>0860828</a:t>
            </a:r>
            <a:r>
              <a:rPr lang="en-US" altLang="zh-TW" dirty="0">
                <a:solidFill>
                  <a:schemeClr val="tx1">
                    <a:lumMod val="75000"/>
                  </a:schemeClr>
                </a:solidFill>
                <a:effectLst>
                  <a:outerShdw blurRad="38100" dist="38100" dir="2700000" algn="tl">
                    <a:srgbClr val="000000">
                      <a:alpha val="43137"/>
                    </a:srgbClr>
                  </a:outerShdw>
                </a:effectLst>
              </a:rPr>
              <a:t>)</a:t>
            </a:r>
          </a:p>
          <a:p>
            <a:pPr algn="r"/>
            <a:r>
              <a:rPr lang="en-US" dirty="0">
                <a:solidFill>
                  <a:schemeClr val="tx1">
                    <a:lumMod val="75000"/>
                  </a:schemeClr>
                </a:solidFill>
                <a:effectLst>
                  <a:outerShdw blurRad="38100" dist="38100" dir="2700000" algn="tl">
                    <a:srgbClr val="000000">
                      <a:alpha val="43137"/>
                    </a:srgbClr>
                  </a:outerShdw>
                </a:effectLst>
              </a:rPr>
              <a:t>Instructor: </a:t>
            </a:r>
            <a:r>
              <a:rPr lang="zh-TW" altLang="en-US" dirty="0">
                <a:solidFill>
                  <a:schemeClr val="tx1">
                    <a:lumMod val="75000"/>
                  </a:schemeClr>
                </a:solidFill>
                <a:effectLst>
                  <a:outerShdw blurRad="38100" dist="38100" dir="2700000" algn="tl">
                    <a:srgbClr val="000000">
                      <a:alpha val="43137"/>
                    </a:srgbClr>
                  </a:outerShdw>
                </a:effectLst>
              </a:rPr>
              <a:t>黃世強</a:t>
            </a:r>
            <a:endParaRPr lang="en-US" dirty="0">
              <a:solidFill>
                <a:schemeClr val="tx1">
                  <a:lumMod val="75000"/>
                </a:schemeClr>
              </a:solidFill>
              <a:effectLst>
                <a:outerShdw blurRad="38100" dist="38100" dir="2700000" algn="tl">
                  <a:srgbClr val="000000">
                    <a:alpha val="43137"/>
                  </a:srgbClr>
                </a:outerShdw>
              </a:effectLst>
            </a:endParaRPr>
          </a:p>
        </p:txBody>
      </p:sp>
      <p:sp>
        <p:nvSpPr>
          <p:cNvPr id="8" name="TextBox 7">
            <a:extLst>
              <a:ext uri="{FF2B5EF4-FFF2-40B4-BE49-F238E27FC236}">
                <a16:creationId xmlns:a16="http://schemas.microsoft.com/office/drawing/2014/main" id="{6858782F-4BB5-25AF-B875-B318032E2CB7}"/>
              </a:ext>
            </a:extLst>
          </p:cNvPr>
          <p:cNvSpPr txBox="1"/>
          <p:nvPr/>
        </p:nvSpPr>
        <p:spPr>
          <a:xfrm>
            <a:off x="0" y="6530094"/>
            <a:ext cx="3849624" cy="307777"/>
          </a:xfrm>
          <a:prstGeom prst="rect">
            <a:avLst/>
          </a:prstGeom>
          <a:noFill/>
        </p:spPr>
        <p:txBody>
          <a:bodyPr wrap="square" rtlCol="0">
            <a:spAutoFit/>
          </a:bodyPr>
          <a:lstStyle/>
          <a:p>
            <a:r>
              <a:rPr lang="en-US" sz="1400" dirty="0">
                <a:solidFill>
                  <a:schemeClr val="bg1">
                    <a:lumMod val="95000"/>
                  </a:schemeClr>
                </a:solidFill>
              </a:rPr>
              <a:t>https://wallpapersafari.com/w/Ppzkj5</a:t>
            </a:r>
          </a:p>
        </p:txBody>
      </p:sp>
    </p:spTree>
    <p:extLst>
      <p:ext uri="{BB962C8B-B14F-4D97-AF65-F5344CB8AC3E}">
        <p14:creationId xmlns:p14="http://schemas.microsoft.com/office/powerpoint/2010/main" val="32374160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4E515-3E58-7DC2-1A1A-0E77D1FDAD9D}"/>
              </a:ext>
            </a:extLst>
          </p:cNvPr>
          <p:cNvSpPr>
            <a:spLocks noGrp="1"/>
          </p:cNvSpPr>
          <p:nvPr>
            <p:ph type="title"/>
          </p:nvPr>
        </p:nvSpPr>
        <p:spPr/>
        <p:txBody>
          <a:bodyPr/>
          <a:lstStyle/>
          <a:p>
            <a:r>
              <a:rPr lang="en-US" dirty="0"/>
              <a:t>Milestones</a:t>
            </a:r>
          </a:p>
        </p:txBody>
      </p:sp>
      <p:sp>
        <p:nvSpPr>
          <p:cNvPr id="3" name="Content Placeholder 2">
            <a:extLst>
              <a:ext uri="{FF2B5EF4-FFF2-40B4-BE49-F238E27FC236}">
                <a16:creationId xmlns:a16="http://schemas.microsoft.com/office/drawing/2014/main" id="{886BBAF1-7C03-9CA7-ECB1-8CB428320E9B}"/>
              </a:ext>
            </a:extLst>
          </p:cNvPr>
          <p:cNvSpPr>
            <a:spLocks noGrp="1"/>
          </p:cNvSpPr>
          <p:nvPr>
            <p:ph idx="1"/>
          </p:nvPr>
        </p:nvSpPr>
        <p:spPr>
          <a:xfrm>
            <a:off x="913795" y="2096064"/>
            <a:ext cx="5182205" cy="3695136"/>
          </a:xfrm>
        </p:spPr>
        <p:txBody>
          <a:bodyPr/>
          <a:lstStyle/>
          <a:p>
            <a:r>
              <a:rPr lang="en-US" dirty="0"/>
              <a:t>Basic Gameplay and Systems</a:t>
            </a:r>
          </a:p>
          <a:p>
            <a:pPr lvl="1"/>
            <a:r>
              <a:rPr lang="en-US" dirty="0"/>
              <a:t>Develop core mechanics</a:t>
            </a:r>
          </a:p>
          <a:p>
            <a:pPr lvl="1"/>
            <a:r>
              <a:rPr lang="en-US" dirty="0"/>
              <a:t>Player controls, basic enemy, shop</a:t>
            </a:r>
          </a:p>
          <a:p>
            <a:pPr lvl="1"/>
            <a:r>
              <a:rPr lang="en-US" dirty="0"/>
              <a:t>Rudimentary combat and inventory system</a:t>
            </a:r>
          </a:p>
        </p:txBody>
      </p:sp>
      <p:pic>
        <p:nvPicPr>
          <p:cNvPr id="6" name="Picture 5" descr="A person holding a sword&#10;&#10;Description automatically generated">
            <a:extLst>
              <a:ext uri="{FF2B5EF4-FFF2-40B4-BE49-F238E27FC236}">
                <a16:creationId xmlns:a16="http://schemas.microsoft.com/office/drawing/2014/main" id="{BC770D43-7471-C110-2596-D0A23F4AAC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0675" y="2096064"/>
            <a:ext cx="5629275" cy="3166467"/>
          </a:xfrm>
          <a:prstGeom prst="rect">
            <a:avLst/>
          </a:prstGeom>
        </p:spPr>
      </p:pic>
      <p:sp>
        <p:nvSpPr>
          <p:cNvPr id="7" name="TextBox 6">
            <a:extLst>
              <a:ext uri="{FF2B5EF4-FFF2-40B4-BE49-F238E27FC236}">
                <a16:creationId xmlns:a16="http://schemas.microsoft.com/office/drawing/2014/main" id="{1737BDA4-7E47-7732-2884-2AE35C31E71C}"/>
              </a:ext>
            </a:extLst>
          </p:cNvPr>
          <p:cNvSpPr txBox="1"/>
          <p:nvPr/>
        </p:nvSpPr>
        <p:spPr>
          <a:xfrm>
            <a:off x="6687639" y="5422674"/>
            <a:ext cx="4191000" cy="430887"/>
          </a:xfrm>
          <a:prstGeom prst="rect">
            <a:avLst/>
          </a:prstGeom>
          <a:noFill/>
        </p:spPr>
        <p:txBody>
          <a:bodyPr wrap="square" rtlCol="0">
            <a:spAutoFit/>
          </a:bodyPr>
          <a:lstStyle/>
          <a:p>
            <a:r>
              <a:rPr lang="en-US" sz="1100" dirty="0"/>
              <a:t>[Internet: https://rpp.pe/tecnologia/videojuegos/devil-may-cry-5-estos-son-sus-requisitos-minimos-noticia-1151215]</a:t>
            </a:r>
          </a:p>
        </p:txBody>
      </p:sp>
    </p:spTree>
    <p:extLst>
      <p:ext uri="{BB962C8B-B14F-4D97-AF65-F5344CB8AC3E}">
        <p14:creationId xmlns:p14="http://schemas.microsoft.com/office/powerpoint/2010/main" val="2718222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47E64-B400-27F6-B9D4-15638F899242}"/>
              </a:ext>
            </a:extLst>
          </p:cNvPr>
          <p:cNvSpPr>
            <a:spLocks noGrp="1"/>
          </p:cNvSpPr>
          <p:nvPr>
            <p:ph type="title"/>
          </p:nvPr>
        </p:nvSpPr>
        <p:spPr/>
        <p:txBody>
          <a:bodyPr/>
          <a:lstStyle/>
          <a:p>
            <a:r>
              <a:rPr lang="en-US" dirty="0"/>
              <a:t>Milestones</a:t>
            </a:r>
          </a:p>
        </p:txBody>
      </p:sp>
      <p:sp>
        <p:nvSpPr>
          <p:cNvPr id="3" name="Content Placeholder 2">
            <a:extLst>
              <a:ext uri="{FF2B5EF4-FFF2-40B4-BE49-F238E27FC236}">
                <a16:creationId xmlns:a16="http://schemas.microsoft.com/office/drawing/2014/main" id="{AEBF6D97-815F-F29A-7747-332C09E58CA1}"/>
              </a:ext>
            </a:extLst>
          </p:cNvPr>
          <p:cNvSpPr>
            <a:spLocks noGrp="1"/>
          </p:cNvSpPr>
          <p:nvPr>
            <p:ph idx="1"/>
          </p:nvPr>
        </p:nvSpPr>
        <p:spPr>
          <a:xfrm>
            <a:off x="913795" y="2096064"/>
            <a:ext cx="5182205" cy="3695136"/>
          </a:xfrm>
        </p:spPr>
        <p:txBody>
          <a:bodyPr>
            <a:normAutofit fontScale="92500" lnSpcReduction="10000"/>
          </a:bodyPr>
          <a:lstStyle/>
          <a:p>
            <a:r>
              <a:rPr lang="en-US" dirty="0"/>
              <a:t>World Building and Aesthetic Enhancements</a:t>
            </a:r>
          </a:p>
          <a:p>
            <a:pPr lvl="1"/>
            <a:r>
              <a:rPr lang="en-US" dirty="0"/>
              <a:t>Create the game's arena</a:t>
            </a:r>
          </a:p>
          <a:p>
            <a:pPr lvl="1"/>
            <a:r>
              <a:rPr lang="en-US" dirty="0"/>
              <a:t>Advanced statistical tracking</a:t>
            </a:r>
          </a:p>
          <a:p>
            <a:pPr lvl="1"/>
            <a:r>
              <a:rPr lang="en-US" dirty="0"/>
              <a:t>Downloaded 3D models and assets</a:t>
            </a:r>
          </a:p>
          <a:p>
            <a:r>
              <a:rPr lang="en-US" dirty="0"/>
              <a:t>Character Animation and Combat Refinement</a:t>
            </a:r>
          </a:p>
          <a:p>
            <a:pPr lvl="1"/>
            <a:r>
              <a:rPr lang="en-US" dirty="0"/>
              <a:t>Animate player and enemy</a:t>
            </a:r>
          </a:p>
          <a:p>
            <a:pPr lvl="1"/>
            <a:r>
              <a:rPr lang="en-US" dirty="0"/>
              <a:t>Enhance combat abilities</a:t>
            </a:r>
          </a:p>
          <a:p>
            <a:pPr lvl="1"/>
            <a:r>
              <a:rPr lang="en-US" dirty="0"/>
              <a:t>Connect shop, inventory, and statistics</a:t>
            </a:r>
          </a:p>
        </p:txBody>
      </p:sp>
      <p:pic>
        <p:nvPicPr>
          <p:cNvPr id="5" name="Picture 4" descr="A computer screen shot of a game&#10;&#10;Description automatically generated">
            <a:extLst>
              <a:ext uri="{FF2B5EF4-FFF2-40B4-BE49-F238E27FC236}">
                <a16:creationId xmlns:a16="http://schemas.microsoft.com/office/drawing/2014/main" id="{280B910E-3278-EB32-9B98-97C74C34FF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0675" y="1935921"/>
            <a:ext cx="5671555" cy="2927349"/>
          </a:xfrm>
          <a:prstGeom prst="rect">
            <a:avLst/>
          </a:prstGeom>
        </p:spPr>
      </p:pic>
      <p:sp>
        <p:nvSpPr>
          <p:cNvPr id="6" name="TextBox 5">
            <a:extLst>
              <a:ext uri="{FF2B5EF4-FFF2-40B4-BE49-F238E27FC236}">
                <a16:creationId xmlns:a16="http://schemas.microsoft.com/office/drawing/2014/main" id="{CE1A85DB-96E4-DEA7-CD58-BE686B7FC8F8}"/>
              </a:ext>
            </a:extLst>
          </p:cNvPr>
          <p:cNvSpPr txBox="1"/>
          <p:nvPr/>
        </p:nvSpPr>
        <p:spPr>
          <a:xfrm>
            <a:off x="6833615" y="4957903"/>
            <a:ext cx="4191000" cy="369332"/>
          </a:xfrm>
          <a:prstGeom prst="rect">
            <a:avLst/>
          </a:prstGeom>
          <a:noFill/>
        </p:spPr>
        <p:txBody>
          <a:bodyPr wrap="square" rtlCol="0">
            <a:spAutoFit/>
          </a:bodyPr>
          <a:lstStyle/>
          <a:p>
            <a:r>
              <a:rPr lang="en-US" dirty="0"/>
              <a:t>[Current Development of the Game]</a:t>
            </a:r>
          </a:p>
        </p:txBody>
      </p:sp>
    </p:spTree>
    <p:extLst>
      <p:ext uri="{BB962C8B-B14F-4D97-AF65-F5344CB8AC3E}">
        <p14:creationId xmlns:p14="http://schemas.microsoft.com/office/powerpoint/2010/main" val="13232465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110C7-30A3-6163-00E4-53AF6BF9CCA2}"/>
              </a:ext>
            </a:extLst>
          </p:cNvPr>
          <p:cNvSpPr>
            <a:spLocks noGrp="1"/>
          </p:cNvSpPr>
          <p:nvPr>
            <p:ph type="title"/>
          </p:nvPr>
        </p:nvSpPr>
        <p:spPr/>
        <p:txBody>
          <a:bodyPr/>
          <a:lstStyle/>
          <a:p>
            <a:r>
              <a:rPr lang="en-US" dirty="0"/>
              <a:t>SWOT</a:t>
            </a:r>
          </a:p>
        </p:txBody>
      </p:sp>
      <p:sp>
        <p:nvSpPr>
          <p:cNvPr id="3" name="Content Placeholder 2">
            <a:extLst>
              <a:ext uri="{FF2B5EF4-FFF2-40B4-BE49-F238E27FC236}">
                <a16:creationId xmlns:a16="http://schemas.microsoft.com/office/drawing/2014/main" id="{5622F392-092D-5FE2-5597-742523D56250}"/>
              </a:ext>
            </a:extLst>
          </p:cNvPr>
          <p:cNvSpPr>
            <a:spLocks noGrp="1"/>
          </p:cNvSpPr>
          <p:nvPr>
            <p:ph sz="half" idx="1"/>
          </p:nvPr>
        </p:nvSpPr>
        <p:spPr/>
        <p:txBody>
          <a:bodyPr>
            <a:normAutofit/>
          </a:bodyPr>
          <a:lstStyle/>
          <a:p>
            <a:r>
              <a:rPr lang="en-US" b="1" dirty="0"/>
              <a:t>Strengths</a:t>
            </a:r>
            <a:endParaRPr lang="en-US" dirty="0"/>
          </a:p>
          <a:p>
            <a:pPr lvl="1"/>
            <a:r>
              <a:rPr lang="en-US" dirty="0"/>
              <a:t>Diverse Gameplay Elements</a:t>
            </a:r>
          </a:p>
          <a:p>
            <a:pPr lvl="1"/>
            <a:r>
              <a:rPr lang="en-US" dirty="0"/>
              <a:t>Immersive Aesthetics</a:t>
            </a:r>
          </a:p>
          <a:p>
            <a:pPr lvl="1"/>
            <a:r>
              <a:rPr lang="en-US" dirty="0"/>
              <a:t>Collaborative Development</a:t>
            </a:r>
          </a:p>
          <a:p>
            <a:pPr lvl="1"/>
            <a:r>
              <a:rPr lang="en-US" dirty="0"/>
              <a:t>Adaptive Gameplay</a:t>
            </a:r>
          </a:p>
          <a:p>
            <a:r>
              <a:rPr lang="en-US" dirty="0"/>
              <a:t>Weakness</a:t>
            </a:r>
          </a:p>
          <a:p>
            <a:pPr lvl="1"/>
            <a:r>
              <a:rPr lang="en-US" dirty="0"/>
              <a:t>Narrative Complexity</a:t>
            </a:r>
          </a:p>
          <a:p>
            <a:pPr lvl="1"/>
            <a:r>
              <a:rPr lang="en-US" dirty="0"/>
              <a:t>Resource Demands</a:t>
            </a:r>
          </a:p>
          <a:p>
            <a:pPr lvl="1"/>
            <a:r>
              <a:rPr lang="en-US" dirty="0"/>
              <a:t>Lack of Cinematics</a:t>
            </a:r>
          </a:p>
        </p:txBody>
      </p:sp>
      <p:sp>
        <p:nvSpPr>
          <p:cNvPr id="4" name="Content Placeholder 3">
            <a:extLst>
              <a:ext uri="{FF2B5EF4-FFF2-40B4-BE49-F238E27FC236}">
                <a16:creationId xmlns:a16="http://schemas.microsoft.com/office/drawing/2014/main" id="{2606EB74-701A-5BED-C6D4-DA8C48A386B4}"/>
              </a:ext>
            </a:extLst>
          </p:cNvPr>
          <p:cNvSpPr>
            <a:spLocks noGrp="1"/>
          </p:cNvSpPr>
          <p:nvPr>
            <p:ph sz="half" idx="2"/>
          </p:nvPr>
        </p:nvSpPr>
        <p:spPr/>
        <p:txBody>
          <a:bodyPr>
            <a:normAutofit/>
          </a:bodyPr>
          <a:lstStyle/>
          <a:p>
            <a:r>
              <a:rPr lang="en-US" b="1" dirty="0"/>
              <a:t>Opportunities:</a:t>
            </a:r>
            <a:endParaRPr lang="en-US" dirty="0"/>
          </a:p>
          <a:p>
            <a:pPr lvl="1"/>
            <a:r>
              <a:rPr lang="en-US" dirty="0"/>
              <a:t>Niche Appeal</a:t>
            </a:r>
          </a:p>
          <a:p>
            <a:pPr lvl="1"/>
            <a:r>
              <a:rPr lang="en-US" dirty="0"/>
              <a:t>Market Expansion</a:t>
            </a:r>
          </a:p>
          <a:p>
            <a:pPr marL="457200" lvl="1" indent="0">
              <a:buNone/>
            </a:pPr>
            <a:endParaRPr lang="en-US" dirty="0"/>
          </a:p>
          <a:p>
            <a:r>
              <a:rPr lang="en-US" b="1" dirty="0"/>
              <a:t>Threats:</a:t>
            </a:r>
            <a:endParaRPr lang="en-US" dirty="0"/>
          </a:p>
          <a:p>
            <a:pPr lvl="1"/>
            <a:r>
              <a:rPr lang="en-US" dirty="0"/>
              <a:t>Competition</a:t>
            </a:r>
          </a:p>
          <a:p>
            <a:pPr lvl="1"/>
            <a:r>
              <a:rPr lang="en-US" dirty="0"/>
              <a:t>Time Constraints</a:t>
            </a:r>
          </a:p>
        </p:txBody>
      </p:sp>
    </p:spTree>
    <p:extLst>
      <p:ext uri="{BB962C8B-B14F-4D97-AF65-F5344CB8AC3E}">
        <p14:creationId xmlns:p14="http://schemas.microsoft.com/office/powerpoint/2010/main" val="2057056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32BD23F-1AC5-A0AC-5470-241A1F03901F}"/>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4024325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6989E-76B6-E1D9-27CD-74D282B24F28}"/>
              </a:ext>
            </a:extLst>
          </p:cNvPr>
          <p:cNvSpPr>
            <a:spLocks noGrp="1"/>
          </p:cNvSpPr>
          <p:nvPr>
            <p:ph type="title"/>
          </p:nvPr>
        </p:nvSpPr>
        <p:spPr/>
        <p:txBody>
          <a:bodyPr/>
          <a:lstStyle/>
          <a:p>
            <a:r>
              <a:rPr lang="en-US" dirty="0"/>
              <a:t>Game Story</a:t>
            </a:r>
          </a:p>
        </p:txBody>
      </p:sp>
      <p:sp>
        <p:nvSpPr>
          <p:cNvPr id="3" name="Content Placeholder 2">
            <a:extLst>
              <a:ext uri="{FF2B5EF4-FFF2-40B4-BE49-F238E27FC236}">
                <a16:creationId xmlns:a16="http://schemas.microsoft.com/office/drawing/2014/main" id="{B7F827A6-6455-CEFA-94AB-77C075866885}"/>
              </a:ext>
            </a:extLst>
          </p:cNvPr>
          <p:cNvSpPr>
            <a:spLocks noGrp="1"/>
          </p:cNvSpPr>
          <p:nvPr>
            <p:ph idx="1"/>
          </p:nvPr>
        </p:nvSpPr>
        <p:spPr>
          <a:xfrm>
            <a:off x="913795" y="2096064"/>
            <a:ext cx="5103284" cy="3695136"/>
          </a:xfrm>
        </p:spPr>
        <p:txBody>
          <a:bodyPr>
            <a:normAutofit lnSpcReduction="10000"/>
          </a:bodyPr>
          <a:lstStyle/>
          <a:p>
            <a:r>
              <a:rPr lang="en-US" dirty="0"/>
              <a:t>Character: Bob (?)</a:t>
            </a:r>
          </a:p>
          <a:p>
            <a:r>
              <a:rPr lang="en-US" dirty="0"/>
              <a:t>Scene: World of mystery and danger</a:t>
            </a:r>
          </a:p>
          <a:p>
            <a:r>
              <a:rPr lang="en-US" dirty="0"/>
              <a:t>Description:</a:t>
            </a:r>
          </a:p>
          <a:p>
            <a:pPr lvl="1"/>
            <a:r>
              <a:rPr lang="en-US" dirty="0"/>
              <a:t>Bob awakens with no memories of himself or recollection of where he is at,</a:t>
            </a:r>
          </a:p>
          <a:p>
            <a:pPr lvl="1"/>
            <a:r>
              <a:rPr lang="en-US" dirty="0"/>
              <a:t>only muscle memories of how to use the sword beside him</a:t>
            </a:r>
          </a:p>
          <a:p>
            <a:pPr lvl="1"/>
            <a:r>
              <a:rPr lang="en-US" dirty="0"/>
              <a:t>He must use it fight relentless battles against a never-ending hoard of bizarre creatures to survive</a:t>
            </a:r>
          </a:p>
        </p:txBody>
      </p:sp>
      <p:pic>
        <p:nvPicPr>
          <p:cNvPr id="6" name="Picture 5" descr="A video game of a person in armor&#10;&#10;Description automatically generated">
            <a:extLst>
              <a:ext uri="{FF2B5EF4-FFF2-40B4-BE49-F238E27FC236}">
                <a16:creationId xmlns:a16="http://schemas.microsoft.com/office/drawing/2014/main" id="{529B510A-BC72-43C6-95C2-D7D5D62AC4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7079" y="2419416"/>
            <a:ext cx="5940729" cy="2502664"/>
          </a:xfrm>
          <a:prstGeom prst="rect">
            <a:avLst/>
          </a:prstGeom>
        </p:spPr>
      </p:pic>
      <p:sp>
        <p:nvSpPr>
          <p:cNvPr id="7" name="TextBox 6">
            <a:extLst>
              <a:ext uri="{FF2B5EF4-FFF2-40B4-BE49-F238E27FC236}">
                <a16:creationId xmlns:a16="http://schemas.microsoft.com/office/drawing/2014/main" id="{63080C6C-7C9E-6AAE-FFFA-CBE67DC0E4C6}"/>
              </a:ext>
            </a:extLst>
          </p:cNvPr>
          <p:cNvSpPr txBox="1"/>
          <p:nvPr/>
        </p:nvSpPr>
        <p:spPr>
          <a:xfrm>
            <a:off x="7087205" y="5060766"/>
            <a:ext cx="4191000" cy="369332"/>
          </a:xfrm>
          <a:prstGeom prst="rect">
            <a:avLst/>
          </a:prstGeom>
          <a:noFill/>
        </p:spPr>
        <p:txBody>
          <a:bodyPr wrap="square" rtlCol="0">
            <a:spAutoFit/>
          </a:bodyPr>
          <a:lstStyle/>
          <a:p>
            <a:pPr algn="ctr"/>
            <a:r>
              <a:rPr lang="en-US" dirty="0"/>
              <a:t>[Current Gameplay]</a:t>
            </a:r>
          </a:p>
        </p:txBody>
      </p:sp>
    </p:spTree>
    <p:extLst>
      <p:ext uri="{BB962C8B-B14F-4D97-AF65-F5344CB8AC3E}">
        <p14:creationId xmlns:p14="http://schemas.microsoft.com/office/powerpoint/2010/main" val="3389905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D9CA4-9765-EBA3-A130-13A4034373CC}"/>
              </a:ext>
            </a:extLst>
          </p:cNvPr>
          <p:cNvSpPr>
            <a:spLocks noGrp="1"/>
          </p:cNvSpPr>
          <p:nvPr>
            <p:ph type="title"/>
          </p:nvPr>
        </p:nvSpPr>
        <p:spPr/>
        <p:txBody>
          <a:bodyPr/>
          <a:lstStyle/>
          <a:p>
            <a:r>
              <a:rPr lang="en-US" dirty="0"/>
              <a:t>System Requirements</a:t>
            </a:r>
          </a:p>
        </p:txBody>
      </p:sp>
      <p:sp>
        <p:nvSpPr>
          <p:cNvPr id="3" name="Content Placeholder 2">
            <a:extLst>
              <a:ext uri="{FF2B5EF4-FFF2-40B4-BE49-F238E27FC236}">
                <a16:creationId xmlns:a16="http://schemas.microsoft.com/office/drawing/2014/main" id="{D6CA2DBD-F04B-BE08-7529-824679E52D02}"/>
              </a:ext>
            </a:extLst>
          </p:cNvPr>
          <p:cNvSpPr>
            <a:spLocks noGrp="1"/>
          </p:cNvSpPr>
          <p:nvPr>
            <p:ph idx="1"/>
          </p:nvPr>
        </p:nvSpPr>
        <p:spPr>
          <a:xfrm>
            <a:off x="913795" y="2096064"/>
            <a:ext cx="5182205" cy="3695136"/>
          </a:xfrm>
        </p:spPr>
        <p:txBody>
          <a:bodyPr/>
          <a:lstStyle/>
          <a:p>
            <a:r>
              <a:rPr lang="en-US" dirty="0"/>
              <a:t>CPU: Intel Core i3 / AMD equivalent</a:t>
            </a:r>
          </a:p>
          <a:p>
            <a:r>
              <a:rPr lang="en-US" dirty="0"/>
              <a:t>RAM: 4 GB RAM</a:t>
            </a:r>
          </a:p>
          <a:p>
            <a:r>
              <a:rPr lang="en-US" dirty="0"/>
              <a:t>GPU: Integrated</a:t>
            </a:r>
          </a:p>
          <a:p>
            <a:r>
              <a:rPr lang="en-US" dirty="0"/>
              <a:t>DX: Version 11</a:t>
            </a:r>
          </a:p>
          <a:p>
            <a:r>
              <a:rPr lang="en-US" dirty="0"/>
              <a:t>OS: Windows 10, 64-bit / Windows 11, 64-bit</a:t>
            </a:r>
          </a:p>
          <a:p>
            <a:r>
              <a:rPr lang="en-US" dirty="0"/>
              <a:t>STORAGE: 1 GB available space</a:t>
            </a:r>
          </a:p>
        </p:txBody>
      </p:sp>
      <p:pic>
        <p:nvPicPr>
          <p:cNvPr id="8" name="Picture 7" descr="A blue and black logo&#10;&#10;Description automatically generated">
            <a:extLst>
              <a:ext uri="{FF2B5EF4-FFF2-40B4-BE49-F238E27FC236}">
                <a16:creationId xmlns:a16="http://schemas.microsoft.com/office/drawing/2014/main" id="{9EE0AD2B-C7B2-C1FE-2DC5-E69D75D36F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4167" y="4378098"/>
            <a:ext cx="4044038" cy="1609949"/>
          </a:xfrm>
          <a:prstGeom prst="rect">
            <a:avLst/>
          </a:prstGeom>
        </p:spPr>
      </p:pic>
      <p:pic>
        <p:nvPicPr>
          <p:cNvPr id="5" name="Picture 4" descr="A black and white logo&#10;&#10;Description automatically generated">
            <a:extLst>
              <a:ext uri="{FF2B5EF4-FFF2-40B4-BE49-F238E27FC236}">
                <a16:creationId xmlns:a16="http://schemas.microsoft.com/office/drawing/2014/main" id="{8FFCB38B-216F-69C6-D886-22644DECDA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8139" y="2344655"/>
            <a:ext cx="2896093" cy="1624708"/>
          </a:xfrm>
          <a:prstGeom prst="rect">
            <a:avLst/>
          </a:prstGeom>
        </p:spPr>
      </p:pic>
    </p:spTree>
    <p:extLst>
      <p:ext uri="{BB962C8B-B14F-4D97-AF65-F5344CB8AC3E}">
        <p14:creationId xmlns:p14="http://schemas.microsoft.com/office/powerpoint/2010/main" val="2987453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792FD-76B8-B7F6-D5B8-FFB7AF876BA1}"/>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7F13307D-9D80-733F-346F-08FBA68F841A}"/>
              </a:ext>
            </a:extLst>
          </p:cNvPr>
          <p:cNvSpPr>
            <a:spLocks noGrp="1"/>
          </p:cNvSpPr>
          <p:nvPr>
            <p:ph idx="1"/>
          </p:nvPr>
        </p:nvSpPr>
        <p:spPr>
          <a:xfrm>
            <a:off x="6095999" y="2096064"/>
            <a:ext cx="5171557" cy="3695136"/>
          </a:xfrm>
        </p:spPr>
        <p:txBody>
          <a:bodyPr/>
          <a:lstStyle/>
          <a:p>
            <a:r>
              <a:rPr lang="en-US" dirty="0"/>
              <a:t>Combat and Power-Ups</a:t>
            </a:r>
          </a:p>
          <a:p>
            <a:pPr lvl="1"/>
            <a:r>
              <a:rPr lang="en-US" dirty="0"/>
              <a:t>Two different attacks</a:t>
            </a:r>
          </a:p>
          <a:p>
            <a:pPr lvl="1"/>
            <a:r>
              <a:rPr lang="en-US" dirty="0"/>
              <a:t>Collect coins from defeated foes</a:t>
            </a:r>
          </a:p>
          <a:p>
            <a:pPr lvl="1"/>
            <a:r>
              <a:rPr lang="en-US" dirty="0"/>
              <a:t>Purchase power-ups from the shop</a:t>
            </a:r>
          </a:p>
          <a:p>
            <a:pPr lvl="1"/>
            <a:r>
              <a:rPr lang="en-US" dirty="0"/>
              <a:t>Vital for survival</a:t>
            </a:r>
          </a:p>
        </p:txBody>
      </p:sp>
      <p:pic>
        <p:nvPicPr>
          <p:cNvPr id="5" name="Picture 4" descr="A screenshot of a video game&#10;&#10;Description automatically generated">
            <a:extLst>
              <a:ext uri="{FF2B5EF4-FFF2-40B4-BE49-F238E27FC236}">
                <a16:creationId xmlns:a16="http://schemas.microsoft.com/office/drawing/2014/main" id="{20D2D579-4AEF-7ACF-56F3-4D87CD242F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127" y="2334798"/>
            <a:ext cx="5219548" cy="2188404"/>
          </a:xfrm>
          <a:prstGeom prst="rect">
            <a:avLst/>
          </a:prstGeom>
        </p:spPr>
      </p:pic>
      <p:sp>
        <p:nvSpPr>
          <p:cNvPr id="6" name="TextBox 5">
            <a:extLst>
              <a:ext uri="{FF2B5EF4-FFF2-40B4-BE49-F238E27FC236}">
                <a16:creationId xmlns:a16="http://schemas.microsoft.com/office/drawing/2014/main" id="{CF4052C2-58AB-B11B-BEBA-C9B4F69611E9}"/>
              </a:ext>
            </a:extLst>
          </p:cNvPr>
          <p:cNvSpPr txBox="1"/>
          <p:nvPr/>
        </p:nvSpPr>
        <p:spPr>
          <a:xfrm>
            <a:off x="1385401" y="4737413"/>
            <a:ext cx="4191000" cy="369332"/>
          </a:xfrm>
          <a:prstGeom prst="rect">
            <a:avLst/>
          </a:prstGeom>
          <a:noFill/>
        </p:spPr>
        <p:txBody>
          <a:bodyPr wrap="square" rtlCol="0">
            <a:spAutoFit/>
          </a:bodyPr>
          <a:lstStyle/>
          <a:p>
            <a:r>
              <a:rPr lang="en-US" dirty="0"/>
              <a:t>[Current Development of the Game]</a:t>
            </a:r>
          </a:p>
        </p:txBody>
      </p:sp>
    </p:spTree>
    <p:extLst>
      <p:ext uri="{BB962C8B-B14F-4D97-AF65-F5344CB8AC3E}">
        <p14:creationId xmlns:p14="http://schemas.microsoft.com/office/powerpoint/2010/main" val="3568932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6BE17-8B62-3632-F267-8ABB3939974E}"/>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527E41E7-F535-9772-0C78-E16CE4F01C16}"/>
              </a:ext>
            </a:extLst>
          </p:cNvPr>
          <p:cNvSpPr>
            <a:spLocks noGrp="1"/>
          </p:cNvSpPr>
          <p:nvPr>
            <p:ph idx="1"/>
          </p:nvPr>
        </p:nvSpPr>
        <p:spPr>
          <a:xfrm>
            <a:off x="6191249" y="2096064"/>
            <a:ext cx="5076307" cy="3695136"/>
          </a:xfrm>
        </p:spPr>
        <p:txBody>
          <a:bodyPr/>
          <a:lstStyle/>
          <a:p>
            <a:r>
              <a:rPr lang="en-US" dirty="0"/>
              <a:t>Timed Waves</a:t>
            </a:r>
          </a:p>
          <a:p>
            <a:pPr lvl="1"/>
            <a:r>
              <a:rPr lang="en-US" dirty="0"/>
              <a:t>Time-based enemy waves</a:t>
            </a:r>
          </a:p>
          <a:p>
            <a:pPr lvl="1"/>
            <a:r>
              <a:rPr lang="en-US" dirty="0"/>
              <a:t>Skillful dodging and tactical positioning</a:t>
            </a:r>
          </a:p>
          <a:p>
            <a:pPr lvl="1"/>
            <a:r>
              <a:rPr lang="en-US" dirty="0"/>
              <a:t>Adrenaline and urgency</a:t>
            </a:r>
          </a:p>
        </p:txBody>
      </p:sp>
      <p:pic>
        <p:nvPicPr>
          <p:cNvPr id="5" name="Picture 4" descr="A group of robots in a room&#10;&#10;Description automatically generated">
            <a:extLst>
              <a:ext uri="{FF2B5EF4-FFF2-40B4-BE49-F238E27FC236}">
                <a16:creationId xmlns:a16="http://schemas.microsoft.com/office/drawing/2014/main" id="{7DDCB2BE-92B5-4045-8A6E-5521BDB04A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875" y="2096064"/>
            <a:ext cx="5638800" cy="3171825"/>
          </a:xfrm>
          <a:prstGeom prst="rect">
            <a:avLst/>
          </a:prstGeom>
        </p:spPr>
      </p:pic>
      <p:sp>
        <p:nvSpPr>
          <p:cNvPr id="6" name="TextBox 5">
            <a:extLst>
              <a:ext uri="{FF2B5EF4-FFF2-40B4-BE49-F238E27FC236}">
                <a16:creationId xmlns:a16="http://schemas.microsoft.com/office/drawing/2014/main" id="{21E6B785-03E0-51FD-6D13-6F5DC8F6DBC0}"/>
              </a:ext>
            </a:extLst>
          </p:cNvPr>
          <p:cNvSpPr txBox="1"/>
          <p:nvPr/>
        </p:nvSpPr>
        <p:spPr>
          <a:xfrm>
            <a:off x="1175775" y="5421868"/>
            <a:ext cx="4191000" cy="430887"/>
          </a:xfrm>
          <a:prstGeom prst="rect">
            <a:avLst/>
          </a:prstGeom>
          <a:noFill/>
        </p:spPr>
        <p:txBody>
          <a:bodyPr wrap="square" rtlCol="0">
            <a:spAutoFit/>
          </a:bodyPr>
          <a:lstStyle/>
          <a:p>
            <a:r>
              <a:rPr lang="en-US" sz="1100" dirty="0"/>
              <a:t>[Internet: https://www.unrealengine.com/marketplace/en-US/product/enemy-wave-spawner-multiplayer-supported]</a:t>
            </a:r>
          </a:p>
        </p:txBody>
      </p:sp>
    </p:spTree>
    <p:extLst>
      <p:ext uri="{BB962C8B-B14F-4D97-AF65-F5344CB8AC3E}">
        <p14:creationId xmlns:p14="http://schemas.microsoft.com/office/powerpoint/2010/main" val="1016254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74253-1F37-8B2F-7DC9-C9102A44EB0C}"/>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422231F0-DF82-E2A8-1A92-C8C58F3EC653}"/>
              </a:ext>
            </a:extLst>
          </p:cNvPr>
          <p:cNvSpPr>
            <a:spLocks noGrp="1"/>
          </p:cNvSpPr>
          <p:nvPr>
            <p:ph idx="1"/>
          </p:nvPr>
        </p:nvSpPr>
        <p:spPr>
          <a:xfrm>
            <a:off x="913795" y="2096064"/>
            <a:ext cx="5182205" cy="3695136"/>
          </a:xfrm>
        </p:spPr>
        <p:txBody>
          <a:bodyPr/>
          <a:lstStyle/>
          <a:p>
            <a:r>
              <a:rPr lang="en-US" dirty="0"/>
              <a:t>Diverse Enemies</a:t>
            </a:r>
          </a:p>
          <a:p>
            <a:pPr lvl="1"/>
            <a:r>
              <a:rPr lang="en-US" dirty="0"/>
              <a:t>2-3 enemy types</a:t>
            </a:r>
          </a:p>
          <a:p>
            <a:pPr lvl="1"/>
            <a:r>
              <a:rPr lang="en-US" dirty="0"/>
              <a:t>Unique behaviors and combat patterns</a:t>
            </a:r>
          </a:p>
          <a:p>
            <a:pPr lvl="1"/>
            <a:r>
              <a:rPr lang="en-US" dirty="0"/>
              <a:t>Increasing difficulty</a:t>
            </a:r>
          </a:p>
        </p:txBody>
      </p:sp>
      <p:pic>
        <p:nvPicPr>
          <p:cNvPr id="5" name="Picture 4" descr="A screen shot of a computer&#10;&#10;Description automatically generated">
            <a:extLst>
              <a:ext uri="{FF2B5EF4-FFF2-40B4-BE49-F238E27FC236}">
                <a16:creationId xmlns:a16="http://schemas.microsoft.com/office/drawing/2014/main" id="{6D70BA90-251E-4A35-5B52-B5D002A719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10856" y="1935921"/>
            <a:ext cx="3867349" cy="3772094"/>
          </a:xfrm>
          <a:prstGeom prst="rect">
            <a:avLst/>
          </a:prstGeom>
        </p:spPr>
      </p:pic>
      <p:sp>
        <p:nvSpPr>
          <p:cNvPr id="6" name="TextBox 5">
            <a:extLst>
              <a:ext uri="{FF2B5EF4-FFF2-40B4-BE49-F238E27FC236}">
                <a16:creationId xmlns:a16="http://schemas.microsoft.com/office/drawing/2014/main" id="{B4111D35-36AD-685A-00F3-6287D3F9BB43}"/>
              </a:ext>
            </a:extLst>
          </p:cNvPr>
          <p:cNvSpPr txBox="1"/>
          <p:nvPr/>
        </p:nvSpPr>
        <p:spPr>
          <a:xfrm>
            <a:off x="7410856" y="5791200"/>
            <a:ext cx="4191000" cy="369332"/>
          </a:xfrm>
          <a:prstGeom prst="rect">
            <a:avLst/>
          </a:prstGeom>
          <a:noFill/>
        </p:spPr>
        <p:txBody>
          <a:bodyPr wrap="square" rtlCol="0">
            <a:spAutoFit/>
          </a:bodyPr>
          <a:lstStyle/>
          <a:p>
            <a:r>
              <a:rPr lang="en-US" dirty="0"/>
              <a:t>[Current Development of the Game]</a:t>
            </a:r>
          </a:p>
        </p:txBody>
      </p:sp>
    </p:spTree>
    <p:extLst>
      <p:ext uri="{BB962C8B-B14F-4D97-AF65-F5344CB8AC3E}">
        <p14:creationId xmlns:p14="http://schemas.microsoft.com/office/powerpoint/2010/main" val="3439246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196E5-48EC-54D0-AD0D-0F27680643B6}"/>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0B1BABB7-7A86-0F94-4F70-6360CF24697B}"/>
              </a:ext>
            </a:extLst>
          </p:cNvPr>
          <p:cNvSpPr>
            <a:spLocks noGrp="1"/>
          </p:cNvSpPr>
          <p:nvPr>
            <p:ph idx="1"/>
          </p:nvPr>
        </p:nvSpPr>
        <p:spPr>
          <a:xfrm>
            <a:off x="913795" y="2096064"/>
            <a:ext cx="5182205" cy="3695136"/>
          </a:xfrm>
        </p:spPr>
        <p:txBody>
          <a:bodyPr/>
          <a:lstStyle/>
          <a:p>
            <a:r>
              <a:rPr lang="en-US" dirty="0"/>
              <a:t>Special Skills</a:t>
            </a:r>
          </a:p>
          <a:p>
            <a:pPr lvl="1"/>
            <a:r>
              <a:rPr lang="en-US" dirty="0"/>
              <a:t>Special skills for players</a:t>
            </a:r>
          </a:p>
          <a:p>
            <a:pPr lvl="1"/>
            <a:r>
              <a:rPr lang="en-US" dirty="0"/>
              <a:t>Variety of abilities</a:t>
            </a:r>
          </a:p>
          <a:p>
            <a:pPr lvl="1"/>
            <a:r>
              <a:rPr lang="en-US" dirty="0"/>
              <a:t>Turn the tide of battle</a:t>
            </a:r>
          </a:p>
        </p:txBody>
      </p:sp>
      <p:pic>
        <p:nvPicPr>
          <p:cNvPr id="5" name="Picture 4" descr="A video game screen capture&#10;&#10;Description automatically generated">
            <a:extLst>
              <a:ext uri="{FF2B5EF4-FFF2-40B4-BE49-F238E27FC236}">
                <a16:creationId xmlns:a16="http://schemas.microsoft.com/office/drawing/2014/main" id="{0E64F92B-C81A-4CD9-2BAA-0800DDFDA9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0675" y="2096064"/>
            <a:ext cx="5308728" cy="2986159"/>
          </a:xfrm>
          <a:prstGeom prst="rect">
            <a:avLst/>
          </a:prstGeom>
        </p:spPr>
      </p:pic>
      <p:sp>
        <p:nvSpPr>
          <p:cNvPr id="6" name="TextBox 5">
            <a:extLst>
              <a:ext uri="{FF2B5EF4-FFF2-40B4-BE49-F238E27FC236}">
                <a16:creationId xmlns:a16="http://schemas.microsoft.com/office/drawing/2014/main" id="{579661BE-B94B-A5BE-A3C9-572567E7EBF2}"/>
              </a:ext>
            </a:extLst>
          </p:cNvPr>
          <p:cNvSpPr txBox="1"/>
          <p:nvPr/>
        </p:nvSpPr>
        <p:spPr>
          <a:xfrm>
            <a:off x="6649539" y="5221268"/>
            <a:ext cx="4191000" cy="430887"/>
          </a:xfrm>
          <a:prstGeom prst="rect">
            <a:avLst/>
          </a:prstGeom>
          <a:noFill/>
        </p:spPr>
        <p:txBody>
          <a:bodyPr wrap="square" rtlCol="0">
            <a:spAutoFit/>
          </a:bodyPr>
          <a:lstStyle/>
          <a:p>
            <a:r>
              <a:rPr lang="en-US" sz="1100" dirty="0"/>
              <a:t>[Internet: https://www.denofgeek.com/games/atomic-heart-best-character-builds-skill-upgrades/]</a:t>
            </a:r>
          </a:p>
        </p:txBody>
      </p:sp>
    </p:spTree>
    <p:extLst>
      <p:ext uri="{BB962C8B-B14F-4D97-AF65-F5344CB8AC3E}">
        <p14:creationId xmlns:p14="http://schemas.microsoft.com/office/powerpoint/2010/main" val="2463221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C5C55-E421-AF5A-794F-6AB9B8B870B9}"/>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CC02EBD3-8A5A-9D1B-DF1B-38BAC3F1D3CB}"/>
              </a:ext>
            </a:extLst>
          </p:cNvPr>
          <p:cNvSpPr>
            <a:spLocks noGrp="1"/>
          </p:cNvSpPr>
          <p:nvPr>
            <p:ph idx="1"/>
          </p:nvPr>
        </p:nvSpPr>
        <p:spPr>
          <a:xfrm>
            <a:off x="6162675" y="2096064"/>
            <a:ext cx="5104882" cy="3695136"/>
          </a:xfrm>
        </p:spPr>
        <p:txBody>
          <a:bodyPr/>
          <a:lstStyle/>
          <a:p>
            <a:r>
              <a:rPr lang="en-US" dirty="0"/>
              <a:t>3</a:t>
            </a:r>
            <a:r>
              <a:rPr lang="en-US" baseline="30000" dirty="0"/>
              <a:t>rd</a:t>
            </a:r>
            <a:r>
              <a:rPr lang="en-US" dirty="0"/>
              <a:t> Person Camera</a:t>
            </a:r>
          </a:p>
          <a:p>
            <a:pPr lvl="1"/>
            <a:r>
              <a:rPr lang="en-US" dirty="0"/>
              <a:t>3rd person perspective</a:t>
            </a:r>
          </a:p>
          <a:p>
            <a:pPr lvl="1"/>
            <a:r>
              <a:rPr lang="en-US" dirty="0"/>
              <a:t>Limited view backward</a:t>
            </a:r>
          </a:p>
          <a:p>
            <a:pPr lvl="1"/>
            <a:r>
              <a:rPr lang="en-US" dirty="0"/>
              <a:t>Enhanced situational awareness</a:t>
            </a:r>
          </a:p>
        </p:txBody>
      </p:sp>
      <p:pic>
        <p:nvPicPr>
          <p:cNvPr id="5" name="Picture 4" descr="A video game screen shot of a dark room&#10;&#10;Description automatically generated">
            <a:extLst>
              <a:ext uri="{FF2B5EF4-FFF2-40B4-BE49-F238E27FC236}">
                <a16:creationId xmlns:a16="http://schemas.microsoft.com/office/drawing/2014/main" id="{0433A0C2-EDF9-B568-8591-1CEB682291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292" y="2096064"/>
            <a:ext cx="5308034" cy="2990088"/>
          </a:xfrm>
          <a:prstGeom prst="rect">
            <a:avLst/>
          </a:prstGeom>
        </p:spPr>
      </p:pic>
      <p:sp>
        <p:nvSpPr>
          <p:cNvPr id="6" name="TextBox 5">
            <a:extLst>
              <a:ext uri="{FF2B5EF4-FFF2-40B4-BE49-F238E27FC236}">
                <a16:creationId xmlns:a16="http://schemas.microsoft.com/office/drawing/2014/main" id="{D8A81EBA-650D-6774-EBFB-53BC2ACB610E}"/>
              </a:ext>
            </a:extLst>
          </p:cNvPr>
          <p:cNvSpPr txBox="1"/>
          <p:nvPr/>
        </p:nvSpPr>
        <p:spPr>
          <a:xfrm>
            <a:off x="1279809" y="5246295"/>
            <a:ext cx="4191000" cy="769441"/>
          </a:xfrm>
          <a:prstGeom prst="rect">
            <a:avLst/>
          </a:prstGeom>
          <a:noFill/>
        </p:spPr>
        <p:txBody>
          <a:bodyPr wrap="square" rtlCol="0">
            <a:spAutoFit/>
          </a:bodyPr>
          <a:lstStyle/>
          <a:p>
            <a:r>
              <a:rPr lang="en-US" sz="1100" dirty="0"/>
              <a:t>[Internet: https://www.gamedeveloper.com/design/third-person-camera-view-in-games---a-record-of-the-most-common-problems-in-modern-games-solutions-taken-from-new-and-retro-games]</a:t>
            </a:r>
          </a:p>
        </p:txBody>
      </p:sp>
    </p:spTree>
    <p:extLst>
      <p:ext uri="{BB962C8B-B14F-4D97-AF65-F5344CB8AC3E}">
        <p14:creationId xmlns:p14="http://schemas.microsoft.com/office/powerpoint/2010/main" val="4000553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12F52-8344-F594-0593-9E488646D812}"/>
              </a:ext>
            </a:extLst>
          </p:cNvPr>
          <p:cNvSpPr>
            <a:spLocks noGrp="1"/>
          </p:cNvSpPr>
          <p:nvPr>
            <p:ph type="title"/>
          </p:nvPr>
        </p:nvSpPr>
        <p:spPr/>
        <p:txBody>
          <a:bodyPr/>
          <a:lstStyle/>
          <a:p>
            <a:r>
              <a:rPr lang="en-US" dirty="0"/>
              <a:t>Gameplay</a:t>
            </a:r>
          </a:p>
        </p:txBody>
      </p:sp>
      <p:sp>
        <p:nvSpPr>
          <p:cNvPr id="3" name="Content Placeholder 2">
            <a:extLst>
              <a:ext uri="{FF2B5EF4-FFF2-40B4-BE49-F238E27FC236}">
                <a16:creationId xmlns:a16="http://schemas.microsoft.com/office/drawing/2014/main" id="{8C3801F4-47BC-3114-B620-386D1309017E}"/>
              </a:ext>
            </a:extLst>
          </p:cNvPr>
          <p:cNvSpPr>
            <a:spLocks noGrp="1"/>
          </p:cNvSpPr>
          <p:nvPr>
            <p:ph idx="1"/>
          </p:nvPr>
        </p:nvSpPr>
        <p:spPr>
          <a:xfrm>
            <a:off x="6095999" y="2096064"/>
            <a:ext cx="5171557" cy="3695136"/>
          </a:xfrm>
        </p:spPr>
        <p:txBody>
          <a:bodyPr/>
          <a:lstStyle/>
          <a:p>
            <a:r>
              <a:rPr lang="en-US" dirty="0"/>
              <a:t>Dynamic Arena Designs</a:t>
            </a:r>
          </a:p>
          <a:p>
            <a:pPr lvl="1"/>
            <a:r>
              <a:rPr lang="en-US" dirty="0"/>
              <a:t>Aid in kiting enemies</a:t>
            </a:r>
          </a:p>
          <a:p>
            <a:pPr lvl="1"/>
            <a:r>
              <a:rPr lang="en-US" dirty="0"/>
              <a:t>Limited vertical movement</a:t>
            </a:r>
          </a:p>
          <a:p>
            <a:pPr lvl="1"/>
            <a:r>
              <a:rPr lang="en-US" dirty="0"/>
              <a:t>Strategic positioning and maneuvering</a:t>
            </a:r>
          </a:p>
        </p:txBody>
      </p:sp>
      <p:pic>
        <p:nvPicPr>
          <p:cNvPr id="5" name="Picture 4" descr="A video game of a video game&#10;&#10;Description automatically generated">
            <a:extLst>
              <a:ext uri="{FF2B5EF4-FFF2-40B4-BE49-F238E27FC236}">
                <a16:creationId xmlns:a16="http://schemas.microsoft.com/office/drawing/2014/main" id="{0EC80F07-A406-6918-9D7A-0FF3C01DAF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112" y="2096064"/>
            <a:ext cx="5937563" cy="2483544"/>
          </a:xfrm>
          <a:prstGeom prst="rect">
            <a:avLst/>
          </a:prstGeom>
        </p:spPr>
      </p:pic>
      <p:sp>
        <p:nvSpPr>
          <p:cNvPr id="6" name="TextBox 5">
            <a:extLst>
              <a:ext uri="{FF2B5EF4-FFF2-40B4-BE49-F238E27FC236}">
                <a16:creationId xmlns:a16="http://schemas.microsoft.com/office/drawing/2014/main" id="{572952D2-0895-8D79-6952-EBCB8B519AB1}"/>
              </a:ext>
            </a:extLst>
          </p:cNvPr>
          <p:cNvSpPr txBox="1"/>
          <p:nvPr/>
        </p:nvSpPr>
        <p:spPr>
          <a:xfrm>
            <a:off x="1026393" y="4739751"/>
            <a:ext cx="4191000" cy="369332"/>
          </a:xfrm>
          <a:prstGeom prst="rect">
            <a:avLst/>
          </a:prstGeom>
          <a:noFill/>
        </p:spPr>
        <p:txBody>
          <a:bodyPr wrap="square" rtlCol="0">
            <a:spAutoFit/>
          </a:bodyPr>
          <a:lstStyle/>
          <a:p>
            <a:r>
              <a:rPr lang="en-US" dirty="0"/>
              <a:t>[Current Development of the Game]</a:t>
            </a:r>
          </a:p>
        </p:txBody>
      </p:sp>
    </p:spTree>
    <p:extLst>
      <p:ext uri="{BB962C8B-B14F-4D97-AF65-F5344CB8AC3E}">
        <p14:creationId xmlns:p14="http://schemas.microsoft.com/office/powerpoint/2010/main" val="39642353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113</TotalTime>
  <Words>509</Words>
  <Application>Microsoft Office PowerPoint</Application>
  <PresentationFormat>Widescreen</PresentationFormat>
  <Paragraphs>92</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Bookman Old Style</vt:lpstr>
      <vt:lpstr>Calibri</vt:lpstr>
      <vt:lpstr>Rockwell</vt:lpstr>
      <vt:lpstr>Damask</vt:lpstr>
      <vt:lpstr>Blade of the Lost:  The Silent Survivor</vt:lpstr>
      <vt:lpstr>Game Story</vt:lpstr>
      <vt:lpstr>System Requirements</vt:lpstr>
      <vt:lpstr>Gameplay</vt:lpstr>
      <vt:lpstr>Gameplay</vt:lpstr>
      <vt:lpstr>Gameplay</vt:lpstr>
      <vt:lpstr>Gameplay</vt:lpstr>
      <vt:lpstr>Gameplay</vt:lpstr>
      <vt:lpstr>Gameplay</vt:lpstr>
      <vt:lpstr>Milestones</vt:lpstr>
      <vt:lpstr>Milestones</vt:lpstr>
      <vt:lpstr>SWOT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Blade of the Lost:  The Silent Survivor</dc:title>
  <dc:creator>Eduin E. Hernandez</dc:creator>
  <cp:lastModifiedBy>Eduin E. Hernandez</cp:lastModifiedBy>
  <cp:revision>2</cp:revision>
  <dcterms:created xsi:type="dcterms:W3CDTF">2023-10-22T14:11:38Z</dcterms:created>
  <dcterms:modified xsi:type="dcterms:W3CDTF">2023-10-23T06:06:40Z</dcterms:modified>
</cp:coreProperties>
</file>

<file path=docProps/thumbnail.jpeg>
</file>